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82" r:id="rId2"/>
    <p:sldId id="283" r:id="rId3"/>
    <p:sldId id="280" r:id="rId4"/>
    <p:sldId id="281" r:id="rId5"/>
    <p:sldId id="275" r:id="rId6"/>
    <p:sldId id="276"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7C8BB-B21C-41E9-B8DD-173DC813097C}" type="datetimeFigureOut">
              <a:rPr lang="en-US" smtClean="0"/>
              <a:pPr/>
              <a:t>4/6/2020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0F5FB5-2050-4026-A0DC-59E6EA9DFB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F5FB5-2050-4026-A0DC-59E6EA9DFB5B}"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4/6/2020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48000"/>
            <a:ext cx="9144000" cy="3810000"/>
          </a:xfrm>
        </p:spPr>
        <p:txBody>
          <a:bodyPr>
            <a:normAutofit fontScale="92500" lnSpcReduction="10000"/>
          </a:bodyPr>
          <a:lstStyle/>
          <a:p>
            <a:endParaRPr lang="en-US" sz="4000" b="1" dirty="0" smtClean="0"/>
          </a:p>
          <a:p>
            <a:r>
              <a:rPr lang="en-US" sz="4000" b="1" dirty="0" smtClean="0"/>
              <a:t>REMEDIAL TEACHING STRATEGIES: </a:t>
            </a:r>
          </a:p>
          <a:p>
            <a:r>
              <a:rPr lang="en-US" sz="4000" b="1" dirty="0" smtClean="0"/>
              <a:t>LECTURE-II</a:t>
            </a:r>
          </a:p>
          <a:p>
            <a:pPr algn="r"/>
            <a:endParaRPr lang="en-US" dirty="0" smtClean="0"/>
          </a:p>
          <a:p>
            <a:pPr algn="r"/>
            <a:endParaRPr lang="en-US" dirty="0" smtClean="0"/>
          </a:p>
          <a:p>
            <a:pPr algn="r"/>
            <a:r>
              <a:rPr lang="en-US" b="1" dirty="0" smtClean="0"/>
              <a:t>PRESENTED BY: </a:t>
            </a:r>
          </a:p>
          <a:p>
            <a:pPr algn="r"/>
            <a:r>
              <a:rPr lang="en-US" b="1" dirty="0" smtClean="0"/>
              <a:t>DR. MAHASHEVTA &amp; DR. MONA MALHOTRA</a:t>
            </a:r>
          </a:p>
          <a:p>
            <a:pPr algn="r"/>
            <a:r>
              <a:rPr lang="en-US" b="1" dirty="0" smtClean="0"/>
              <a:t>GAUR BRAHMAN COLLEGE OF EDUCATION, ROHTAK</a:t>
            </a:r>
            <a:r>
              <a:rPr lang="en-US" dirty="0" smtClean="0"/>
              <a:t>.</a:t>
            </a:r>
            <a:endParaRPr lang="en-US" dirty="0"/>
          </a:p>
        </p:txBody>
      </p:sp>
      <p:sp>
        <p:nvSpPr>
          <p:cNvPr id="2" name="Title 1"/>
          <p:cNvSpPr>
            <a:spLocks noGrp="1"/>
          </p:cNvSpPr>
          <p:nvPr>
            <p:ph type="ctrTitle"/>
          </p:nvPr>
        </p:nvSpPr>
        <p:spPr/>
        <p:txBody>
          <a:bodyPr>
            <a:normAutofit fontScale="90000"/>
          </a:bodyPr>
          <a:lstStyle/>
          <a:p>
            <a:r>
              <a:rPr lang="en-US" dirty="0" smtClean="0"/>
              <a:t>PEDAGOGY OF ENGLISH</a:t>
            </a:r>
            <a:br>
              <a:rPr lang="en-US" dirty="0" smtClean="0"/>
            </a:br>
            <a:r>
              <a:rPr lang="en-US" dirty="0" smtClean="0"/>
              <a:t> </a:t>
            </a:r>
            <a:br>
              <a:rPr lang="en-US" dirty="0" smtClean="0"/>
            </a:br>
            <a:r>
              <a:rPr lang="en-US" dirty="0" smtClean="0"/>
              <a:t>UNIT 4: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txBody>
          <a:bodyPr/>
          <a:lstStyle/>
          <a:p>
            <a:pPr algn="ctr"/>
            <a:r>
              <a:rPr lang="en-US" b="1" dirty="0" smtClean="0"/>
              <a:t>Remedial Teaching</a:t>
            </a:r>
            <a:endParaRPr lang="en-US" b="1"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endParaRPr lang="en-US" dirty="0" smtClean="0"/>
          </a:p>
          <a:p>
            <a:pPr algn="just"/>
            <a:r>
              <a:rPr lang="en-US" sz="3200" dirty="0" smtClean="0"/>
              <a:t>According to </a:t>
            </a:r>
            <a:r>
              <a:rPr lang="en-US" sz="3200" dirty="0" err="1" smtClean="0"/>
              <a:t>Yoakman</a:t>
            </a:r>
            <a:r>
              <a:rPr lang="en-US" sz="3200" dirty="0" smtClean="0"/>
              <a:t> and Simpson, “The purpose of remedial teaching is the development of effective techniques for the correction of errors in all types of learning. As yet, it has been more effectively used in the skill subjects than in the Commerce.”</a:t>
            </a:r>
          </a:p>
          <a:p>
            <a:pPr algn="just"/>
            <a:r>
              <a:rPr lang="en-US" sz="3200" dirty="0" smtClean="0"/>
              <a:t>According to Billow, “Remedial teaching is a morale building and an interest building enterprise for the students.”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b="1" dirty="0" smtClean="0"/>
              <a:t>Objectives of Remedial Teaching.</a:t>
            </a:r>
            <a:r>
              <a:rPr lang="en-US" dirty="0" smtClean="0"/>
              <a:t/>
            </a:r>
            <a:br>
              <a:rPr lang="en-US" dirty="0" smtClean="0"/>
            </a:br>
            <a:endParaRPr lang="en-US" dirty="0"/>
          </a:p>
        </p:txBody>
      </p:sp>
      <p:sp>
        <p:nvSpPr>
          <p:cNvPr id="3" name="Content Placeholder 2"/>
          <p:cNvSpPr>
            <a:spLocks noGrp="1"/>
          </p:cNvSpPr>
          <p:nvPr>
            <p:ph sz="quarter" idx="1"/>
          </p:nvPr>
        </p:nvSpPr>
        <p:spPr>
          <a:xfrm>
            <a:off x="228600" y="1371600"/>
            <a:ext cx="8763000" cy="5257800"/>
          </a:xfrm>
        </p:spPr>
        <p:txBody>
          <a:bodyPr>
            <a:normAutofit/>
          </a:bodyPr>
          <a:lstStyle/>
          <a:p>
            <a:pPr>
              <a:buFont typeface="Wingdings" pitchFamily="2" charset="2"/>
              <a:buChar char="v"/>
            </a:pPr>
            <a:endParaRPr lang="en-US" dirty="0" smtClean="0"/>
          </a:p>
          <a:p>
            <a:pPr>
              <a:buFont typeface="Wingdings" pitchFamily="2" charset="2"/>
              <a:buChar char="v"/>
            </a:pPr>
            <a:endParaRPr lang="en-US" dirty="0" smtClean="0"/>
          </a:p>
          <a:p>
            <a:pPr>
              <a:buFont typeface="Wingdings" pitchFamily="2" charset="2"/>
              <a:buChar char="v"/>
            </a:pPr>
            <a:r>
              <a:rPr lang="en-US" sz="3200" dirty="0" smtClean="0"/>
              <a:t>To solve the problems of students during teaching.</a:t>
            </a:r>
          </a:p>
          <a:p>
            <a:pPr>
              <a:buFont typeface="Wingdings" pitchFamily="2" charset="2"/>
              <a:buChar char="v"/>
            </a:pPr>
            <a:r>
              <a:rPr lang="en-US" sz="3200" dirty="0" smtClean="0"/>
              <a:t>To develop study habits among the students.</a:t>
            </a:r>
          </a:p>
          <a:p>
            <a:pPr>
              <a:buFont typeface="Wingdings" pitchFamily="2" charset="2"/>
              <a:buChar char="v"/>
            </a:pPr>
            <a:r>
              <a:rPr lang="en-US" sz="3200" dirty="0" smtClean="0"/>
              <a:t>To provide emotional support to students.</a:t>
            </a:r>
          </a:p>
          <a:p>
            <a:pPr>
              <a:buFont typeface="Wingdings" pitchFamily="2" charset="2"/>
              <a:buChar char="v"/>
            </a:pPr>
            <a:r>
              <a:rPr lang="en-US" sz="3200" dirty="0" smtClean="0"/>
              <a:t>To timely solve doubts of the students.</a:t>
            </a:r>
          </a:p>
          <a:p>
            <a:pPr>
              <a:buFont typeface="Wingdings" pitchFamily="2" charset="2"/>
              <a:buChar char="v"/>
            </a:pPr>
            <a:r>
              <a:rPr lang="en-US" sz="3200" dirty="0" smtClean="0"/>
              <a:t>To overcome deficiencies in work, study and skills.</a:t>
            </a:r>
          </a:p>
          <a:p>
            <a:pPr>
              <a:buNone/>
            </a:pPr>
            <a:endParaRPr lang="en-US" sz="3200" dirty="0" smtClean="0"/>
          </a:p>
          <a:p>
            <a:pPr>
              <a:buFont typeface="Wingdings" pitchFamily="2" charset="2"/>
              <a:buChar char="v"/>
            </a:pPr>
            <a:endParaRPr lang="en-US" sz="3200" dirty="0" smtClean="0"/>
          </a:p>
          <a:p>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lgn="ctr"/>
            <a:r>
              <a:rPr lang="en-US" b="1" dirty="0" smtClean="0"/>
              <a:t>Identification of Students for Remedial Teaching</a:t>
            </a:r>
            <a:endParaRPr lang="en-US" b="1" dirty="0"/>
          </a:p>
        </p:txBody>
      </p:sp>
      <p:sp>
        <p:nvSpPr>
          <p:cNvPr id="3" name="Content Placeholder 2"/>
          <p:cNvSpPr>
            <a:spLocks noGrp="1"/>
          </p:cNvSpPr>
          <p:nvPr>
            <p:ph sz="quarter" idx="1"/>
          </p:nvPr>
        </p:nvSpPr>
        <p:spPr>
          <a:xfrm>
            <a:off x="152400" y="1447800"/>
            <a:ext cx="8991600" cy="5181600"/>
          </a:xfrm>
        </p:spPr>
        <p:txBody>
          <a:bodyPr>
            <a:normAutofit/>
          </a:bodyPr>
          <a:lstStyle/>
          <a:p>
            <a:pPr>
              <a:buFont typeface="Wingdings" pitchFamily="2" charset="2"/>
              <a:buChar char="v"/>
            </a:pPr>
            <a:r>
              <a:rPr lang="en-US" sz="3200" dirty="0" smtClean="0"/>
              <a:t>Speech defect.</a:t>
            </a:r>
          </a:p>
          <a:p>
            <a:pPr>
              <a:buFont typeface="Wingdings" pitchFamily="2" charset="2"/>
              <a:buChar char="v"/>
            </a:pPr>
            <a:r>
              <a:rPr lang="en-US" sz="3200" dirty="0" smtClean="0"/>
              <a:t>Language development problem (broken sentences).</a:t>
            </a:r>
          </a:p>
          <a:p>
            <a:pPr>
              <a:buFont typeface="Wingdings" pitchFamily="2" charset="2"/>
              <a:buChar char="v"/>
            </a:pPr>
            <a:r>
              <a:rPr lang="en-US" sz="3200" dirty="0" smtClean="0"/>
              <a:t>Limited  vocabulary.</a:t>
            </a:r>
          </a:p>
          <a:p>
            <a:pPr>
              <a:buFont typeface="Wingdings" pitchFamily="2" charset="2"/>
              <a:buChar char="v"/>
            </a:pPr>
            <a:r>
              <a:rPr lang="en-US" sz="3200" dirty="0" smtClean="0"/>
              <a:t>Short sentences; grammatically incorrect.</a:t>
            </a:r>
          </a:p>
          <a:p>
            <a:pPr>
              <a:buFont typeface="Wingdings" pitchFamily="2" charset="2"/>
              <a:buChar char="v"/>
            </a:pPr>
            <a:r>
              <a:rPr lang="en-US" sz="3200" dirty="0" smtClean="0"/>
              <a:t>Spelling mistake.</a:t>
            </a:r>
          </a:p>
          <a:p>
            <a:pPr>
              <a:buFont typeface="Wingdings" pitchFamily="2" charset="2"/>
              <a:buChar char="v"/>
            </a:pPr>
            <a:r>
              <a:rPr lang="en-US" sz="3200" dirty="0" smtClean="0"/>
              <a:t>Reading problem.</a:t>
            </a:r>
          </a:p>
          <a:p>
            <a:pPr>
              <a:buFont typeface="Wingdings" pitchFamily="2" charset="2"/>
              <a:buChar char="v"/>
            </a:pPr>
            <a:r>
              <a:rPr lang="en-US" sz="3200" dirty="0" smtClean="0"/>
              <a:t>Low interest.</a:t>
            </a:r>
          </a:p>
          <a:p>
            <a:pPr>
              <a:buFont typeface="Wingdings" pitchFamily="2" charset="2"/>
              <a:buChar char="v"/>
            </a:pPr>
            <a:r>
              <a:rPr lang="en-US" sz="3200" dirty="0" smtClean="0"/>
              <a:t>Delayed response.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1189038"/>
          </a:xfrm>
        </p:spPr>
        <p:txBody>
          <a:bodyPr>
            <a:normAutofit fontScale="90000"/>
          </a:bodyPr>
          <a:lstStyle/>
          <a:p>
            <a:pPr algn="ctr"/>
            <a:r>
              <a:rPr lang="en-US" b="1" dirty="0" smtClean="0"/>
              <a:t>Functions of Teachers in Planning and Organizing of Remedial Teaching</a:t>
            </a:r>
            <a:endParaRPr lang="en-US" b="1" dirty="0"/>
          </a:p>
        </p:txBody>
      </p:sp>
      <p:sp>
        <p:nvSpPr>
          <p:cNvPr id="3" name="Content Placeholder 2"/>
          <p:cNvSpPr>
            <a:spLocks noGrp="1"/>
          </p:cNvSpPr>
          <p:nvPr>
            <p:ph sz="quarter" idx="1"/>
          </p:nvPr>
        </p:nvSpPr>
        <p:spPr>
          <a:xfrm>
            <a:off x="0" y="1447800"/>
            <a:ext cx="8686800" cy="4572000"/>
          </a:xfrm>
        </p:spPr>
        <p:txBody>
          <a:bodyPr>
            <a:normAutofit/>
          </a:bodyPr>
          <a:lstStyle/>
          <a:p>
            <a:pPr algn="just">
              <a:buFont typeface="Wingdings" pitchFamily="2" charset="2"/>
              <a:buChar char="v"/>
            </a:pPr>
            <a:endParaRPr lang="en-US" dirty="0" smtClean="0"/>
          </a:p>
          <a:p>
            <a:pPr algn="just">
              <a:buFont typeface="Wingdings" pitchFamily="2" charset="2"/>
              <a:buChar char="v"/>
            </a:pPr>
            <a:r>
              <a:rPr lang="en-US" sz="3200" dirty="0" smtClean="0"/>
              <a:t>To provide clear instructions to pupils to avoid confusion, summarize the main points and encourage pupils’ active participation in class activities. </a:t>
            </a:r>
          </a:p>
          <a:p>
            <a:pPr algn="just">
              <a:buFont typeface="Wingdings" pitchFamily="2" charset="2"/>
              <a:buChar char="v"/>
            </a:pPr>
            <a:r>
              <a:rPr lang="en-US" sz="3200" dirty="0" smtClean="0"/>
              <a:t>To show concern for the performances of individual pupils; While assigning home work, teacher should keep in mind that the homework should have clear objectives that can accommodate the level and needs of pupils.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91600" cy="1219200"/>
          </a:xfrm>
        </p:spPr>
        <p:txBody>
          <a:bodyPr>
            <a:normAutofit fontScale="90000"/>
          </a:bodyPr>
          <a:lstStyle/>
          <a:p>
            <a:pPr algn="ctr"/>
            <a:r>
              <a:rPr lang="en-US" b="1" dirty="0" smtClean="0"/>
              <a:t>Functions of Teachers in Planning and Organizing Remedial Teaching</a:t>
            </a:r>
            <a:endParaRPr lang="en-US" b="1" dirty="0"/>
          </a:p>
        </p:txBody>
      </p:sp>
      <p:sp>
        <p:nvSpPr>
          <p:cNvPr id="3" name="Content Placeholder 2"/>
          <p:cNvSpPr>
            <a:spLocks noGrp="1"/>
          </p:cNvSpPr>
          <p:nvPr>
            <p:ph sz="quarter" idx="1"/>
          </p:nvPr>
        </p:nvSpPr>
        <p:spPr>
          <a:xfrm>
            <a:off x="0" y="1752600"/>
            <a:ext cx="9144000" cy="4800600"/>
          </a:xfrm>
        </p:spPr>
        <p:txBody>
          <a:bodyPr/>
          <a:lstStyle/>
          <a:p>
            <a:pPr algn="just">
              <a:buFont typeface="Wingdings" pitchFamily="2" charset="2"/>
              <a:buChar char="v"/>
            </a:pPr>
            <a:endParaRPr lang="en-US" dirty="0" smtClean="0"/>
          </a:p>
          <a:p>
            <a:pPr algn="just">
              <a:buFont typeface="Wingdings" pitchFamily="2" charset="2"/>
              <a:buChar char="v"/>
            </a:pPr>
            <a:endParaRPr lang="en-US" dirty="0" smtClean="0"/>
          </a:p>
          <a:p>
            <a:pPr algn="just">
              <a:buFont typeface="Wingdings" pitchFamily="2" charset="2"/>
              <a:buChar char="v"/>
            </a:pPr>
            <a:r>
              <a:rPr lang="en-US" sz="3200" dirty="0" smtClean="0"/>
              <a:t>Prepare a rich, pleasant and comfortable learning environment for pupils.</a:t>
            </a:r>
          </a:p>
          <a:p>
            <a:pPr algn="just">
              <a:buNone/>
            </a:pPr>
            <a:endParaRPr lang="en-US" sz="3200" dirty="0" smtClean="0"/>
          </a:p>
          <a:p>
            <a:pPr algn="just">
              <a:buFont typeface="Wingdings" pitchFamily="2" charset="2"/>
              <a:buChar char="v"/>
            </a:pPr>
            <a:r>
              <a:rPr lang="en-US" sz="3200" dirty="0" smtClean="0"/>
              <a:t> Display teaching materials of the week or the learning outcomes or products of pupils at prominent places to stimulate their motivation in learning.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fontScale="90000"/>
          </a:bodyPr>
          <a:lstStyle/>
          <a:p>
            <a:pPr algn="ctr"/>
            <a:r>
              <a:rPr lang="en-US" b="1" dirty="0" smtClean="0"/>
              <a:t>Functions of Teachers in Planning and Organizing Remedial Teaching</a:t>
            </a:r>
            <a:endParaRPr lang="en-US" b="1" dirty="0"/>
          </a:p>
        </p:txBody>
      </p:sp>
      <p:sp>
        <p:nvSpPr>
          <p:cNvPr id="3" name="Content Placeholder 2"/>
          <p:cNvSpPr>
            <a:spLocks noGrp="1"/>
          </p:cNvSpPr>
          <p:nvPr>
            <p:ph sz="quarter" idx="1"/>
          </p:nvPr>
        </p:nvSpPr>
        <p:spPr>
          <a:xfrm>
            <a:off x="228600" y="1371600"/>
            <a:ext cx="8915400" cy="5486400"/>
          </a:xfrm>
        </p:spPr>
        <p:txBody>
          <a:bodyPr>
            <a:noAutofit/>
          </a:bodyPr>
          <a:lstStyle/>
          <a:p>
            <a:pPr>
              <a:buFont typeface="Wingdings" pitchFamily="2" charset="2"/>
              <a:buChar char="v"/>
            </a:pPr>
            <a:r>
              <a:rPr lang="en-US" sz="3200" dirty="0" smtClean="0"/>
              <a:t>To provide pupils systematic training to develop their generic skills, including interpersonal relationship, communication, problem-solving, self-management, self-learning, independent thinking, creativity and the use of information technology.</a:t>
            </a:r>
          </a:p>
          <a:p>
            <a:pPr>
              <a:buFont typeface="Wingdings" pitchFamily="2" charset="2"/>
              <a:buChar char="v"/>
            </a:pPr>
            <a:r>
              <a:rPr lang="en-US" sz="3200" dirty="0" smtClean="0"/>
              <a:t>To devise various learning activities and design meaningful learning situations. Give concrete examples before proceeding to abstract concepts by way of simple and easy steps at a pace in line with the learning abilities of students.</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707</TotalTime>
  <Words>379</Words>
  <Application>Microsoft Office PowerPoint</Application>
  <PresentationFormat>On-screen Show (4:3)</PresentationFormat>
  <Paragraphs>45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PEDAGOGY OF ENGLISH   UNIT 4: </vt:lpstr>
      <vt:lpstr>Remedial Teaching</vt:lpstr>
      <vt:lpstr>Objectives of Remedial Teaching. </vt:lpstr>
      <vt:lpstr>Identification of Students for Remedial Teaching</vt:lpstr>
      <vt:lpstr>Functions of Teachers in Planning and Organizing of Remedial Teaching</vt:lpstr>
      <vt:lpstr>Functions of Teachers in Planning and Organizing Remedial Teaching</vt:lpstr>
      <vt:lpstr>Functions of Teachers in Planning and Organizing Remedial Teaching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71</cp:revision>
  <dcterms:created xsi:type="dcterms:W3CDTF">2006-08-16T00:00:00Z</dcterms:created>
  <dcterms:modified xsi:type="dcterms:W3CDTF">2020-04-06T07:36:52Z</dcterms:modified>
</cp:coreProperties>
</file>